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84" r:id="rId2"/>
    <p:sldId id="286" r:id="rId3"/>
    <p:sldId id="296" r:id="rId4"/>
    <p:sldId id="268" r:id="rId5"/>
    <p:sldId id="287" r:id="rId6"/>
    <p:sldId id="275" r:id="rId7"/>
    <p:sldId id="276" r:id="rId8"/>
    <p:sldId id="264" r:id="rId9"/>
    <p:sldId id="265" r:id="rId10"/>
    <p:sldId id="266" r:id="rId11"/>
    <p:sldId id="277" r:id="rId12"/>
    <p:sldId id="295" r:id="rId13"/>
    <p:sldId id="259" r:id="rId14"/>
    <p:sldId id="260" r:id="rId15"/>
    <p:sldId id="291" r:id="rId16"/>
    <p:sldId id="272" r:id="rId17"/>
    <p:sldId id="270" r:id="rId18"/>
    <p:sldId id="271" r:id="rId19"/>
    <p:sldId id="293" r:id="rId20"/>
    <p:sldId id="297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  <a:srgbClr val="72EA7D"/>
    <a:srgbClr val="006600"/>
    <a:srgbClr val="FF9FE6"/>
    <a:srgbClr val="FF3300"/>
    <a:srgbClr val="D20000"/>
    <a:srgbClr val="E3AD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1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-2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E7EE-7A82-46B6-9642-D5C1C5F5195D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F87CB-CC40-4EF3-AA43-E0FADADB02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319214192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0D5C-ECAE-4919-BCAC-4584CEFF4614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8E170-2B30-410C-B4F1-1F67986171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374046748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429E-22A4-4646-837D-C1441B313A16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B7A7-F973-4B61-96C0-6D30279CD9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61336450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1791-BC56-4C99-BB7A-44AF22BDA26A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18C5-168E-49AB-A52D-907346E22F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06059526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5C26-3796-44A7-BE37-2BDDFCF07D99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12D74-DA51-425A-A177-B96D0E5444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3813360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81DF-026E-4F6F-8D70-A36AEADB065B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25A1-27CA-44D3-96C4-2DED617F5A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57787068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7180-2188-4880-86C9-1D099141B9C3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2A07-D889-48E8-B8A4-0F71EEE679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999643938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67DC-AFA5-4ECD-B7D9-358E01C4833C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1CAB-6E0D-4340-AD8A-FA07809795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549142761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0ED2-D8CB-4174-AAD0-4548C0401454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C5708-C92E-4AED-913C-A22186DEC2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74609797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3276-220A-4C62-86E6-E1D1B965A405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6263E-131F-412C-BC6C-53DD58E63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84764806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39A1-A6E8-4F93-BE98-5696F0832B8A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B0AE-F312-4267-AC95-63510473A1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1569247"/>
      </p:ext>
    </p:extLst>
  </p:cSld>
  <p:clrMapOvr>
    <a:masterClrMapping/>
  </p:clrMapOvr>
  <p:transition spd="slow" advClick="0" advTm="17000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D98F87-681B-43D3-A0B7-0313114C71B0}" type="datetimeFigureOut">
              <a:rPr lang="en-US"/>
              <a:pPr>
                <a:defRPr/>
              </a:pPr>
              <a:t>12/7/2015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0E9534-24C6-470F-AF1B-27D834385F6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 advTm="17000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30000">
              <a:srgbClr val="C6D9F1"/>
            </a:gs>
            <a:gs pos="64999">
              <a:srgbClr val="558ED5"/>
            </a:gs>
            <a:gs pos="89999">
              <a:srgbClr val="FF3300"/>
            </a:gs>
            <a:gs pos="100000">
              <a:srgbClr val="D200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231775" y="293688"/>
            <a:ext cx="1196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С</a:t>
            </a:r>
            <a:r>
              <a:rPr lang="ru-RU" altLang="ru-RU" b="1">
                <a:solidFill>
                  <a:srgbClr val="002060"/>
                </a:solidFill>
                <a:latin typeface="Calibri" panose="020F0502020204030204" pitchFamily="34" charset="0"/>
              </a:rPr>
              <a:t>редняя общеобразовательная школа при Посольстве России в Сербии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0938" y="2428407"/>
            <a:ext cx="3940803" cy="3693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perspectiveHeroicExtremeRightFacing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Работу выполнили: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обучающиеся 8 класса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Тимофеева Дарья,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Фатеева Дарья,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Кузьмина Анна.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Научный консультант: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д.и.н., доц. Тимофеев Алексей Юрьевич.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Руководитель проекта: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учитель географии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Хализова Лариса Владимировна. </a:t>
            </a:r>
            <a:endParaRPr lang="ru-RU" dirty="0">
              <a:latin typeface="+mn-lt"/>
            </a:endParaRPr>
          </a:p>
        </p:txBody>
      </p:sp>
      <p:pic>
        <p:nvPicPr>
          <p:cNvPr id="2052" name="Picture 9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1611313"/>
            <a:ext cx="6527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771650" y="1800225"/>
            <a:ext cx="10239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 b="1">
                <a:solidFill>
                  <a:srgbClr val="33CC33"/>
                </a:solidFill>
                <a:latin typeface="Calibri" panose="020F0502020204030204" pitchFamily="34" charset="0"/>
              </a:rPr>
              <a:t>“</a:t>
            </a:r>
            <a:r>
              <a:rPr lang="ru-RU" altLang="ru-RU" sz="5400" b="1">
                <a:solidFill>
                  <a:srgbClr val="33CC33"/>
                </a:solidFill>
                <a:latin typeface="Calibri" panose="020F0502020204030204" pitchFamily="34" charset="0"/>
              </a:rPr>
              <a:t>Сербия – 7 чудес ... наяву!</a:t>
            </a:r>
            <a:r>
              <a:rPr lang="en-US" altLang="ru-RU" sz="5400" b="1">
                <a:solidFill>
                  <a:srgbClr val="33CC33"/>
                </a:solidFill>
                <a:latin typeface="Calibri" panose="020F0502020204030204" pitchFamily="34" charset="0"/>
              </a:rPr>
              <a:t>”</a:t>
            </a:r>
            <a:endParaRPr lang="ru-RU" altLang="ru-RU" sz="5400" b="1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356350" y="1431925"/>
            <a:ext cx="5602288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 	</a:t>
            </a:r>
            <a:r>
              <a:rPr lang="ru-RU" altLang="ru-RU" sz="2000">
                <a:latin typeface="Calibri" panose="020F0502020204030204" pitchFamily="34" charset="0"/>
              </a:rPr>
              <a:t>	</a:t>
            </a:r>
            <a:r>
              <a:rPr lang="ru-RU" altLang="ru-RU" sz="2000" b="1">
                <a:latin typeface="Calibri" panose="020F0502020204030204" pitchFamily="34" charset="0"/>
              </a:rPr>
              <a:t>В заповеднике природы «Увац» обитает около 104 видов птиц, но самая известная - белоголовый сип. Каньон Увац является одним из немногих оставшихся мест обитания белоголовых сипов, редких птиц семейства ястребиных. Длина тела 93—110 см, размах крыльев 234—269 см. 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		 Заповедник находится под защитой государства, и он организован для охраны и размножения белоголовых сипов. В 1990 году на территории озер реки Увац существовало только 7  белоголовых сипов. В настоящее время численность сипов увеличилась до 67 гнездящихся пар, т.е. 300 птиц.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987425" y="498475"/>
            <a:ext cx="10971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>
                <a:latin typeface="Calibri" panose="020F0502020204030204" pitchFamily="34" charset="0"/>
              </a:rPr>
              <a:t> </a:t>
            </a:r>
            <a:r>
              <a:rPr lang="ru-RU" altLang="ru-RU" sz="4400" b="1">
                <a:latin typeface="Calibri" panose="020F0502020204030204" pitchFamily="34" charset="0"/>
              </a:rPr>
              <a:t>Белоголовый сип — крупная хищная птица.</a:t>
            </a:r>
            <a:endParaRPr lang="ru-RU" altLang="ru-RU" sz="4400">
              <a:latin typeface="Calibri" panose="020F0502020204030204" pitchFamily="34" charset="0"/>
            </a:endParaRPr>
          </a:p>
        </p:txBody>
      </p:sp>
      <p:pic>
        <p:nvPicPr>
          <p:cNvPr id="11268" name="Picture 2" descr="C:\Users\2\Desktop\си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352550"/>
            <a:ext cx="47879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16113" y="396875"/>
            <a:ext cx="8442325" cy="8937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4.Национальный парк</a:t>
            </a:r>
            <a:br>
              <a:rPr lang="ru-RU" altLang="ru-RU" b="1" smtClean="0"/>
            </a:br>
            <a:r>
              <a:rPr lang="ru-RU" altLang="ru-RU" b="1" smtClean="0"/>
              <a:t> Копаоник</a:t>
            </a:r>
          </a:p>
        </p:txBody>
      </p:sp>
      <p:pic>
        <p:nvPicPr>
          <p:cNvPr id="12291" name="Picture 6" descr="http://venagid.ru/wp-content/uploads/2015/09/DSC03318-1000x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90688"/>
            <a:ext cx="51276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46725" y="1690688"/>
            <a:ext cx="64262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Копаоник – самая длинная горная цепь Сербии, на которой расположился известный центр горнолыжного спорта. Высота самой высокой вершины – 2017 метров.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ru-RU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	Национальный парк «Копаоник» занимает самые высокие и наиболее сохранившиеся участки горы Копаоник, расположенной в центральной части южной Сербии. Здесь обитает свыше 1600 видов растений. В Европейскую Красную книгу внесены четыре, в Красную книгу растений Сербии пятьдесят, а в список природных редкостей Сербии тридцать видов растений. Копаоник — это то место, где вы сможете полюбоваться великолепной флорой. Там произрастают Панчичева ель, водяной кресс Панчичева, Копаоничская фиалка. Также на Копаонике можно встретить различных животных и птиц, таких как серый сокол, лань, рысь, орел.</a:t>
            </a:r>
            <a:endParaRPr lang="ru-RU" sz="2000" dirty="0">
              <a:latin typeface="+mn-lt"/>
            </a:endParaRPr>
          </a:p>
        </p:txBody>
      </p:sp>
      <p:pic>
        <p:nvPicPr>
          <p:cNvPr id="12293" name="Picture 4" descr="13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1700" y="-396875"/>
            <a:ext cx="27828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79388" y="300038"/>
            <a:ext cx="1979612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Самая длинная горная цепь в Сербии</a:t>
            </a:r>
            <a:endParaRPr lang="en-US" dirty="0"/>
          </a:p>
        </p:txBody>
      </p:sp>
    </p:spTree>
  </p:cSld>
  <p:clrMapOvr>
    <a:masterClrMapping/>
  </p:clrMapOvr>
  <p:transition spd="slow" advClick="0" advTm="5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Копаоник - самая сказочная гора в Европе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46088" y="1246188"/>
            <a:ext cx="11590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>
                <a:latin typeface="Calibri" panose="020F0502020204030204" pitchFamily="34" charset="0"/>
              </a:rPr>
              <a:t>    	Копаоник является любимым курортом всех поклонников альпинизма и лыжного спорта, ведь ничто не сравнится с уникальным по красоте видом, открывающимся путешественникам с горной вершины. Туристы любят посещать это место как зимой, так и летом, но зима открывает особый мир приключений для тех, кто ценит скорость, хрустальный воздух и кристально чистый снег. 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5807075" y="2570163"/>
            <a:ext cx="62293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Копаоник – это не просто горный массив и не только одна из красивейших гор Европы, это целый мир, такой маленький и огромный одновременно. В лесах, покрывающих Копаоник, слышно журчание ручейков, перестук копыт лесных обитателей и шелест уникальных деревьев. 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Здесь есть множество горных ручьев, которые славятся своими целебными водами Джосаничка-Баня и Курсумлидшска-Баня. Пить воду Джосаничка-Бани без охлаждения не советуем, температура в 88 °C не позволит Вам приникнуть губами к целебному источнику. </a:t>
            </a:r>
          </a:p>
        </p:txBody>
      </p:sp>
      <p:pic>
        <p:nvPicPr>
          <p:cNvPr id="10" name="Рисунок 9" descr="п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784475"/>
            <a:ext cx="5259388" cy="389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22238" y="1917700"/>
            <a:ext cx="6842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 	Город Дьявола - одна из самых ярких достопримечательностей Сербии и номинант в природные Чудеса Света. Уникальное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заповедное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место</a:t>
            </a:r>
            <a:r>
              <a:rPr lang="ru-RU" altLang="ru-RU" sz="2000">
                <a:latin typeface="Calibri" panose="020F0502020204030204" pitchFamily="34" charset="0"/>
              </a:rPr>
              <a:t>, </a:t>
            </a:r>
            <a:r>
              <a:rPr lang="ru-RU" altLang="ru-RU" sz="2000" b="1">
                <a:latin typeface="Calibri" panose="020F0502020204030204" pitchFamily="34" charset="0"/>
              </a:rPr>
              <a:t>занесенное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в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реестр 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мирового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наследия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ЮНЕСКО</a:t>
            </a:r>
            <a:r>
              <a:rPr lang="ru-RU" altLang="ru-RU" sz="2000">
                <a:latin typeface="Calibri" panose="020F0502020204030204" pitchFamily="34" charset="0"/>
              </a:rPr>
              <a:t>, - </a:t>
            </a:r>
            <a:r>
              <a:rPr lang="ru-RU" altLang="ru-RU" sz="2000" b="1">
                <a:latin typeface="Calibri" panose="020F0502020204030204" pitchFamily="34" charset="0"/>
              </a:rPr>
              <a:t>претендент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на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занесение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в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список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7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чудес.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	 Город Дьявола (серб. </a:t>
            </a:r>
            <a:r>
              <a:rPr lang="ru-RU" altLang="ru-RU" sz="2000" b="1" i="1">
                <a:latin typeface="Calibri" panose="020F0502020204030204" pitchFamily="34" charset="0"/>
              </a:rPr>
              <a:t>Ђавоља варош</a:t>
            </a:r>
            <a:r>
              <a:rPr lang="ru-RU" altLang="ru-RU" sz="2000" b="1">
                <a:latin typeface="Calibri" panose="020F0502020204030204" pitchFamily="34" charset="0"/>
              </a:rPr>
              <a:t>) — природная достопримечательность на горе Радан на юге Сербии в 27 км к юго-востоку от города Куршумлия.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Образование представляет собой 202 каменных столба высотой от 2 до 15 м и средним диаметром в 1 м, на вершинах которых располагаются каменные блоки весом до 100 кг. Столбы имеют естественное происхождение, они возникли благодаря выветриванию.</a:t>
            </a:r>
            <a:endParaRPr lang="ru-RU" altLang="ru-RU" sz="2000">
              <a:latin typeface="Calibri" panose="020F0502020204030204" pitchFamily="34" charset="0"/>
            </a:endParaRPr>
          </a:p>
          <a:p>
            <a:pPr eaLnBrk="1" hangingPunct="1"/>
            <a:endParaRPr lang="ru-RU" altLang="ru-RU" sz="2000" b="1">
              <a:latin typeface="Calibri" panose="020F0502020204030204" pitchFamily="34" charset="0"/>
            </a:endParaRPr>
          </a:p>
          <a:p>
            <a:pPr eaLnBrk="1" hangingPunct="1"/>
            <a:endParaRPr lang="ru-RU" altLang="ru-RU" sz="2000" b="1">
              <a:latin typeface="Calibri" panose="020F0502020204030204" pitchFamily="34" charset="0"/>
            </a:endParaRPr>
          </a:p>
        </p:txBody>
      </p:sp>
      <p:pic>
        <p:nvPicPr>
          <p:cNvPr id="14339" name="Picture 5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113" y="-347663"/>
            <a:ext cx="27828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203575" y="334963"/>
            <a:ext cx="6205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chemeClr val="bg1"/>
                </a:solidFill>
                <a:latin typeface="Calibri" panose="020F0502020204030204" pitchFamily="34" charset="0"/>
              </a:rPr>
              <a:t>5.Город Дьявола</a:t>
            </a:r>
            <a:endParaRPr lang="en-US" altLang="ru-RU" sz="4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9" descr="скал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363" y="1739900"/>
            <a:ext cx="502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25438" y="171450"/>
            <a:ext cx="2417762" cy="1300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rgbClr val="FFFFFF"/>
                </a:solidFill>
              </a:rPr>
              <a:t>Занесен в реестр  мирового наследия ЮНЕСКО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7163" y="2146300"/>
            <a:ext cx="514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4813" y="144463"/>
            <a:ext cx="7910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chemeClr val="bg1"/>
                </a:solidFill>
                <a:latin typeface="Calibri" panose="020F0502020204030204" pitchFamily="34" charset="0"/>
              </a:rPr>
              <a:t>Вода Дьявола и Алый источник</a:t>
            </a:r>
            <a:endParaRPr lang="ru-RU" altLang="ru-RU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6" descr="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025" y="1724025"/>
            <a:ext cx="60690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404813" y="1570038"/>
            <a:ext cx="51387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Памятник природы расположен над мертвым ручьем, на берегах которого не растут растения, а в воде нет живности. Никакой мистики здесь нет – просто эта вода перенасыщена минералами. Из почвы на склоне горы бьют два родника: Вода дьявола (Ђавоља вода) – холодный источник с очень минерализованной (15 г / л воды) и кислой водой (рН 1,5). И Красный источник (Црвено врело) – горячий, с менее кислой (рН 3,5) и менее минерализованной водой (4,372 мг / л воды), с высоким содержанием железа и ярко-оранжевым руслом.</a:t>
            </a:r>
            <a:endParaRPr lang="en-US" altLang="ru-RU" sz="2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50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14325" y="1903413"/>
            <a:ext cx="6805613" cy="40925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     </a:t>
            </a:r>
            <a:r>
              <a:rPr lang="ru-RU" altLang="ru-RU" smtClean="0"/>
              <a:t>  </a:t>
            </a:r>
            <a:r>
              <a:rPr lang="ru-RU" altLang="ru-RU" sz="2000" b="1" smtClean="0"/>
              <a:t>Согласно сербской легенде, на этом месте когда-то жили скромные, мирные и убежденные в своей вере люди. И это очень мешало дьяволу, и тогда он послал им «дьявольскую воду», испив которую люди сошли с ума, забыли о родственных связях и решили женить брата с сестрой. Злой умысел попыталась предотвратить русалка. Именно та, которая и сегодня, как считают, оберегает этот край. Ее молитву услышал Господь. Подул сильный ветер, и вся свадьба вместе с молодыми окаменела.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125" y="244475"/>
            <a:ext cx="6818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latin typeface="Calibri" panose="020F0502020204030204" pitchFamily="34" charset="0"/>
              </a:rPr>
              <a:t> </a:t>
            </a:r>
            <a:r>
              <a:rPr lang="ru-RU" altLang="ru-RU" sz="4400" b="1">
                <a:solidFill>
                  <a:schemeClr val="bg1"/>
                </a:solidFill>
                <a:latin typeface="Calibri" panose="020F0502020204030204" pitchFamily="34" charset="0"/>
              </a:rPr>
              <a:t>Легенда о городе Дьявола</a:t>
            </a:r>
            <a:endParaRPr lang="ru-RU" altLang="ru-RU" sz="4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44475"/>
            <a:ext cx="44069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8EB4E3"/>
            </a:gs>
            <a:gs pos="50000">
              <a:srgbClr val="9CB86E"/>
            </a:gs>
            <a:gs pos="100000">
              <a:srgbClr val="558ED5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363" y="149225"/>
            <a:ext cx="6804025" cy="765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b="1" dirty="0" smtClean="0">
                <a:latin typeface="+mn-lt"/>
              </a:rPr>
              <a:t>6.Джердапское ущелье</a:t>
            </a:r>
            <a:endParaRPr lang="ru-RU" dirty="0"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958850"/>
            <a:ext cx="823913" cy="1079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i="1" smtClean="0"/>
              <a:t>    </a:t>
            </a:r>
            <a:endParaRPr lang="ru-RU" altLang="ru-RU" sz="2000" b="1" smtClean="0"/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681038" y="1343025"/>
            <a:ext cx="1136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1038" y="1622425"/>
            <a:ext cx="5873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     </a:t>
            </a:r>
            <a:r>
              <a:rPr lang="ru-RU" altLang="ru-RU" sz="2000" b="1">
                <a:latin typeface="Calibri" panose="020F0502020204030204" pitchFamily="34" charset="0"/>
              </a:rPr>
              <a:t>В северовосточной Сербии расположен национальный парк Джердап, созданный в 1974 году. Основным природным феноменом этой территории является Джердапское ущелье реки Дунай самое большое ущелье в Европе. На территории парка обитает свыше 1100 видов растений. </a:t>
            </a:r>
          </a:p>
        </p:txBody>
      </p:sp>
      <p:pic>
        <p:nvPicPr>
          <p:cNvPr id="17414" name="Picture 2" descr="http://soleans.ru/wp-content/uploads/Djerdap-Gorge-Ser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2525713"/>
            <a:ext cx="54911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zoofirma.ru/images/knigi/0991/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653" y="1527271"/>
            <a:ext cx="2834967" cy="1807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81038" y="4051300"/>
            <a:ext cx="5873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    Данный национальный парк является местом обитания более 150 видов птиц: беркут, змееяд,  орлан - белохвост, черный аист, серая цапля и многие другие. Помимо иных представителей животного мира, здесь обитают млекопитающие: выдра, медведь, рысь, шакал, серна, олень.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pic>
        <p:nvPicPr>
          <p:cNvPr id="17417" name="Picture 11" descr="13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113" y="-463550"/>
            <a:ext cx="27828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00038" y="209550"/>
            <a:ext cx="2024062" cy="131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Самое большое ущелье в Европе</a:t>
            </a:r>
            <a:endParaRPr lang="en-US" dirty="0"/>
          </a:p>
        </p:txBody>
      </p:sp>
    </p:spTree>
  </p:cSld>
  <p:clrMapOvr>
    <a:masterClrMapping/>
  </p:clrMapOvr>
  <p:transition spd="slow" advClick="0" advTm="3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0" y="488950"/>
            <a:ext cx="6899275" cy="706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7.Ресавская пещера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3088"/>
            <a:ext cx="6026150" cy="4648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        </a:t>
            </a:r>
            <a:endParaRPr lang="ru-RU" sz="9600" b="1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b="1" dirty="0"/>
              <a:t>	</a:t>
            </a:r>
            <a:r>
              <a:rPr lang="ru-RU" sz="9600" b="1" dirty="0" smtClean="0"/>
              <a:t> </a:t>
            </a:r>
            <a:r>
              <a:rPr lang="ru-RU" sz="8000" b="1" dirty="0" smtClean="0"/>
              <a:t>Ресавская пещера - одна из наиболее посещаемых </a:t>
            </a:r>
            <a:r>
              <a:rPr lang="ru-RU" sz="8000" b="1" dirty="0"/>
              <a:t>и наиболее </a:t>
            </a:r>
            <a:r>
              <a:rPr lang="ru-RU" sz="8000" b="1" dirty="0" smtClean="0"/>
              <a:t>известных пещер </a:t>
            </a:r>
            <a:r>
              <a:rPr lang="ru-RU" sz="8000" b="1" dirty="0"/>
              <a:t>в стране .</a:t>
            </a:r>
            <a:endParaRPr lang="ru-RU" sz="8000" b="1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/>
              <a:t>	</a:t>
            </a:r>
            <a:r>
              <a:rPr lang="ru-RU" sz="8000" b="1" dirty="0" smtClean="0"/>
              <a:t> Длина </a:t>
            </a:r>
            <a:r>
              <a:rPr lang="ru-RU" sz="8000" b="1" dirty="0"/>
              <a:t>Ресавской пещеры составляет 4,5 километра, из которых в наше время детально исследовано лишь 2 830 метров, а посетителям доступно всего 800 метров. Пещера состоит из трех галерей - трех </a:t>
            </a:r>
            <a:r>
              <a:rPr lang="ru-RU" sz="8000" b="1" dirty="0" smtClean="0"/>
              <a:t>каналов-этажей. Температура </a:t>
            </a:r>
            <a:r>
              <a:rPr lang="ru-RU" sz="8000" b="1" dirty="0"/>
              <a:t>здесь постоянна и составляет +7С, а влажность воздуха – от 75 до 100%. Вход в пещеру расположен на высоте 485 метров. Цвет камня зависит от минералов, содержащихся в нем. </a:t>
            </a:r>
            <a:r>
              <a:rPr lang="ru-RU" sz="8000" b="1" dirty="0" smtClean="0"/>
              <a:t>Доминирующими являются </a:t>
            </a:r>
            <a:r>
              <a:rPr lang="ru-RU" sz="8000" b="1" dirty="0"/>
              <a:t>красный - окись железа, белый - кристаллизованный </a:t>
            </a:r>
            <a:r>
              <a:rPr lang="ru-RU" sz="8000" b="1" dirty="0" smtClean="0"/>
              <a:t>кальций </a:t>
            </a:r>
            <a:r>
              <a:rPr lang="ru-RU" sz="8000" b="1" dirty="0"/>
              <a:t>и желтый - примесь глины.</a:t>
            </a:r>
          </a:p>
        </p:txBody>
      </p:sp>
      <p:pic>
        <p:nvPicPr>
          <p:cNvPr id="18436" name="Picture 4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5650" y="-611188"/>
            <a:ext cx="27828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i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1595438"/>
            <a:ext cx="586263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69875" y="328613"/>
            <a:ext cx="2082800" cy="1379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Самая глубокая и древняя пещера в стране</a:t>
            </a:r>
            <a:endParaRPr lang="en-US" dirty="0"/>
          </a:p>
        </p:txBody>
      </p:sp>
    </p:spTree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104775"/>
            <a:ext cx="5935663" cy="6753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		</a:t>
            </a:r>
            <a:r>
              <a:rPr lang="ru-RU" altLang="ru-RU" sz="2000" b="1" smtClean="0"/>
              <a:t>Ресавская пещера – удивительный  природный памятник, он уникален своими роскошными сталактитовыми и сталагмитовыми переплетениями. Теми, что за многие десятки тысячелетий создала медленно капающая вода, откладывая слои соли и природные минералы в форме спадающих со свода каменных сосулек и вырастающих из пола каменных стволов. В некоторых местах они соприкасаются, образуя колоны.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		</a:t>
            </a:r>
          </a:p>
        </p:txBody>
      </p:sp>
      <p:pic>
        <p:nvPicPr>
          <p:cNvPr id="19459" name="Picture 4" descr="йц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763" y="341313"/>
            <a:ext cx="57864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imv.users.photofile.ru/photo/imv/115778950/xlarge/137298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3922713"/>
            <a:ext cx="4667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5260975" y="4362450"/>
            <a:ext cx="68214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Это одна из древнейших пещер в стране, так как в результате исследований установлено, что она возникла до ледникового периода. Здесь еще 80 миллионов лет назад подземные реки пробивали себе русло в известковых породах, тогда как пещерные сталактиты начали формироваться 45 миллионов лет назад.</a:t>
            </a:r>
            <a:endParaRPr lang="en-US" altLang="ru-RU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0" y="1495425"/>
            <a:ext cx="3562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1125" y="1663700"/>
            <a:ext cx="5065713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–  Остров Велико-Ратно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 – Национальный парк Тара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 – Ущелье реки Увац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 – Копаоник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 – Город Дьявола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 – Джердапское ущелье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 – Ресавская пещера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7238" y="0"/>
            <a:ext cx="11407775" cy="1663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         Туристический маршрут по Сербии:</a:t>
            </a:r>
            <a:endParaRPr lang="ru-RU" b="1" dirty="0">
              <a:latin typeface="+mn-lt"/>
            </a:endParaRPr>
          </a:p>
        </p:txBody>
      </p:sp>
      <p:pic>
        <p:nvPicPr>
          <p:cNvPr id="20485" name="Picture 6" descr="13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475" y="-330200"/>
            <a:ext cx="25304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88975" y="461963"/>
            <a:ext cx="5680075" cy="5202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300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4100" b="1" i="1" smtClean="0"/>
              <a:t>      </a:t>
            </a:r>
            <a:r>
              <a:rPr lang="ru-RU" altLang="ru-RU" sz="4100" b="1" smtClean="0"/>
              <a:t>Цели</a:t>
            </a:r>
            <a:r>
              <a:rPr lang="ru-RU" altLang="ru-RU" sz="4100" b="1" i="1" smtClean="0"/>
              <a:t> </a:t>
            </a:r>
            <a:r>
              <a:rPr lang="ru-RU" altLang="ru-RU" sz="4100" b="1" smtClean="0"/>
              <a:t>работы</a:t>
            </a:r>
            <a:r>
              <a:rPr lang="ru-RU" altLang="ru-RU" sz="4100" b="1" i="1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выявить чудеса природы Сербии, которые можно отнести к чудесам света;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воспитать чувство глубокого уважения к природе, окружающей среде, понимания её значимости в жизни на Земле</a:t>
            </a:r>
            <a:r>
              <a:rPr lang="en-US" altLang="ru-RU" sz="2200" b="1" smtClean="0"/>
              <a:t>;</a:t>
            </a:r>
            <a:endParaRPr lang="ru-RU" altLang="ru-RU" sz="2200" b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создать  эко эмблему Сербии, с целью пропаганды бережного отношения к окружающей среде;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разработать  туристический маршрут по Сербии, где можно отдохнуть наедине с природой. </a:t>
            </a:r>
          </a:p>
          <a:p>
            <a:pPr eaLnBrk="1" hangingPunct="1">
              <a:lnSpc>
                <a:spcPct val="90000"/>
              </a:lnSpc>
            </a:pPr>
            <a:endParaRPr lang="ru-RU" altLang="ru-RU" sz="3000" smtClean="0"/>
          </a:p>
        </p:txBody>
      </p:sp>
      <p:pic>
        <p:nvPicPr>
          <p:cNvPr id="3075" name="Picture 3" descr="карт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238" y="509588"/>
            <a:ext cx="417988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ЭКОэмблема Сербии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7" name="Content Placeholder 3" descr="13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9338" y="0"/>
            <a:ext cx="7167562" cy="4424363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76450" y="4359275"/>
            <a:ext cx="8066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Солнце – символ плодородия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Дерево – символ жизни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Лента – символ безопасных путешествий, дорога жизни</a:t>
            </a:r>
          </a:p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</a:rPr>
              <a:t>Зеленый – цвет природы, единства, баланса.</a:t>
            </a:r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8550" y="493713"/>
            <a:ext cx="16208375" cy="885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Эпилог</a:t>
            </a:r>
            <a:endParaRPr lang="ru-RU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416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 природой живу и дышу,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Вдохновенно и просто пишу.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Растворяясь душой в простоте,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Я живу на земле в красоте!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Игорь Северянин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В центральной части Балканского полуострова располагается страна Сербия. Её называют «маленькой Европой». Подобное сравнение появилось благодаря разнообразию природного ландшафта Сербии. В этом чудном месте нашли дом удивительные и разнообразные представители как животного, так и растительного мира.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Маршрут путешествия, который мы Вам предлагаем, займет не более трех суток. Вы  сможете увидеть  уголки дикой природы, с редкими видами чёрных аистов, диких шакалов и филинов. Приглашаем Вас посетить Сербию и насладиться  чудесами её природы наяву.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532" name="Picture 3" descr="1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013" y="260350"/>
            <a:ext cx="48069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138113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Библиография</a:t>
            </a:r>
            <a:endParaRPr lang="ru-RU" b="1" dirty="0">
              <a:latin typeface="+mn-lt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28625" y="1628775"/>
            <a:ext cx="85375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Акимова Т. А., Хаскин В. В. Экология. – М: ЮНИТИ, 1998. – 455с.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Бродский А. К. Краткий курс общей экологии. – СПб: СПб ун-т, 1992. – 144с.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Вернадский В. И. Биосфера. – М: Мысль, 1967. – 114с. 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Горелов А. А. Экология. – М: Центр, 2000. –240с. 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Радкевич В. А. Экология. - Минск: Выш. шк., 1998. -159 с.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Реймерс Н. Ф. Экология (теории, законы, правила, принципы, гипотезы). - М: Молод. гвард., 1994. -367 с.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Шилов А. И. Экология. - М: Высш шк., 2000. -512с.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Эволюция. Основы экологии. – М: Моск. лицей, 1995. – 104с.</a:t>
            </a:r>
          </a:p>
          <a:p>
            <a:pPr eaLnBrk="1" hangingPunct="1"/>
            <a:endParaRPr lang="ru-RU" altLang="ru-RU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3556" name="Picture 4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0" y="4260850"/>
            <a:ext cx="2762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31988" y="-255588"/>
            <a:ext cx="14123988" cy="147002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         Актуальность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138" y="1241425"/>
            <a:ext cx="9220200" cy="3141663"/>
          </a:xfrm>
        </p:spPr>
        <p:txBody>
          <a:bodyPr rtlCol="0">
            <a:normAutofit fontScale="25000" lnSpcReduction="20000"/>
          </a:bodyPr>
          <a:lstStyle/>
          <a:p>
            <a:pPr marL="720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8000" b="1" dirty="0" smtClean="0">
                <a:solidFill>
                  <a:schemeClr val="tx1"/>
                </a:solidFill>
              </a:rPr>
              <a:t>Жить в согласии с природой – необходимое условие сохранения цивилизации. Человечество должно понять, что покорение природы приводит к загрязнению окружающей среды, истощению природных ресурсов. Природу надо любить не безумно, а осознано, уважать и ценить, сохраняя природные памятники – как наследие для всего человечества.</a:t>
            </a:r>
          </a:p>
          <a:p>
            <a:pPr marL="720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1"/>
                </a:solidFill>
              </a:rPr>
              <a:t>	Страна </a:t>
            </a:r>
            <a:r>
              <a:rPr lang="ru-RU" sz="8000" b="1" dirty="0">
                <a:solidFill>
                  <a:schemeClr val="tx1"/>
                </a:solidFill>
              </a:rPr>
              <a:t>Сербия имеет богатую и интересную </a:t>
            </a:r>
            <a:r>
              <a:rPr lang="ru-RU" sz="8000" b="1" dirty="0" smtClean="0">
                <a:solidFill>
                  <a:schemeClr val="tx1"/>
                </a:solidFill>
              </a:rPr>
              <a:t>историю, но </a:t>
            </a:r>
            <a:r>
              <a:rPr lang="ru-RU" sz="8000" b="1" dirty="0">
                <a:solidFill>
                  <a:schemeClr val="tx1"/>
                </a:solidFill>
              </a:rPr>
              <a:t>люди со всех уголков Земли съезжаются, чтобы насладиться удивительной </a:t>
            </a:r>
            <a:r>
              <a:rPr lang="ru-RU" sz="8000" b="1" dirty="0" smtClean="0">
                <a:solidFill>
                  <a:schemeClr val="tx1"/>
                </a:solidFill>
              </a:rPr>
              <a:t>красотой природы </a:t>
            </a:r>
            <a:r>
              <a:rPr lang="ru-RU" sz="8000" b="1" dirty="0">
                <a:solidFill>
                  <a:schemeClr val="tx1"/>
                </a:solidFill>
              </a:rPr>
              <a:t>этого края и </a:t>
            </a:r>
            <a:r>
              <a:rPr lang="ru-RU" sz="8000" b="1" dirty="0" smtClean="0">
                <a:solidFill>
                  <a:schemeClr val="tx1"/>
                </a:solidFill>
              </a:rPr>
              <a:t>её чудесами</a:t>
            </a:r>
            <a:r>
              <a:rPr lang="ru-RU" sz="8000" b="1" dirty="0">
                <a:solidFill>
                  <a:schemeClr val="tx1"/>
                </a:solidFill>
              </a:rPr>
              <a:t>.</a:t>
            </a:r>
            <a:endParaRPr lang="ru-RU" sz="8000" b="1" dirty="0" smtClean="0">
              <a:solidFill>
                <a:schemeClr val="tx1"/>
              </a:solidFill>
            </a:endParaRPr>
          </a:p>
          <a:p>
            <a:pPr marL="360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1"/>
                </a:solidFill>
              </a:rPr>
              <a:t>	</a:t>
            </a: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chemeClr val="tx1"/>
                </a:solidFill>
              </a:rPr>
              <a:t>Путешествуя по Сербии, можете увидеть не только красивые дворцы и храмы, но и  памятники природы - чудеса наяву. 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4100" name="Рисунок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4446588"/>
            <a:ext cx="4267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900" y="4446588"/>
            <a:ext cx="4267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0" y="330200"/>
            <a:ext cx="226695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 descr="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3" y="4764088"/>
            <a:ext cx="22669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054225" y="1619250"/>
            <a:ext cx="821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</a:t>
            </a:r>
            <a:endParaRPr lang="en-GB" altLang="ru-RU" sz="2000" b="1">
              <a:latin typeface="Calibri" panose="020F0502020204030204" pitchFamily="34" charset="0"/>
            </a:endParaRPr>
          </a:p>
        </p:txBody>
      </p:sp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3117850" y="420688"/>
            <a:ext cx="6340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latin typeface="Calibri" panose="020F0502020204030204" pitchFamily="34" charset="0"/>
              </a:rPr>
              <a:t> 1.Остров Велико–Ратно</a:t>
            </a:r>
            <a:endParaRPr lang="ru-RU" altLang="ru-RU" sz="4400">
              <a:latin typeface="Calibri" panose="020F0502020204030204" pitchFamily="34" charset="0"/>
            </a:endParaRPr>
          </a:p>
        </p:txBody>
      </p:sp>
      <p:pic>
        <p:nvPicPr>
          <p:cNvPr id="5124" name="Picture 4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538" y="-901700"/>
            <a:ext cx="3892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остра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813" y="1189038"/>
            <a:ext cx="72247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71463" y="284163"/>
            <a:ext cx="2411412" cy="1335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</a:rPr>
              <a:t>Самый крупный русловый остров  на Дунае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463" y="4767263"/>
            <a:ext cx="116601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	Остров Велико-Ратно расположен в границах Белграда, в месте впадения Савы в Дунай, относительно близко к берегу: крайние точки на юге и юго-западе острова расположены всего в двухстах метрах от берега Дуная и берега Савы</a:t>
            </a:r>
            <a:r>
              <a:rPr lang="ru-RU" sz="2000" dirty="0">
                <a:latin typeface="+mn-lt"/>
              </a:rPr>
              <a:t>.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севере острова расположен популярный пляж Лидо, названный в честь Венецианской лагуны.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	Остров Велико-Ратно богат птичьими колониями, некоторые из них имеют статус природных заказников.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39750" y="0"/>
            <a:ext cx="10987088" cy="2698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b="1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     		 На острове обитает большое количество птиц, наиболее  известные из них несколько видов поганковых уток ( русское название происходит от отвратительного вкуса их мяса). По сербски их называют куда более ласково - крошечными ныряльщиками: черная утка, желтая цапля. </a:t>
            </a:r>
            <a:endParaRPr lang="ru-RU" altLang="ru-RU" sz="2000" smtClean="0"/>
          </a:p>
        </p:txBody>
      </p:sp>
      <p:pic>
        <p:nvPicPr>
          <p:cNvPr id="6147" name="Picture 6" descr="да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008188"/>
            <a:ext cx="614521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1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008188"/>
            <a:ext cx="437673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72EA7D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2.Заповедник  Тара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650" y="4932363"/>
            <a:ext cx="12071350" cy="19256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        	Тара — национальный парк в западной части Сербии площадью 22 000 гектаров, расположенный в самой высокой части горы Тара.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	Удивительное </a:t>
            </a:r>
            <a:r>
              <a:rPr lang="ru-RU" sz="2000" b="1" dirty="0"/>
              <a:t>многообразие животного и растительного мира объясняется наличием большого количества ущелий и каньонов из известняка, точно законсервировавших сложные экосистемы на протяжении </a:t>
            </a:r>
            <a:r>
              <a:rPr lang="ru-RU" sz="2000" b="1" dirty="0" smtClean="0"/>
              <a:t>тысячелетий. Это сказочный </a:t>
            </a:r>
            <a:r>
              <a:rPr lang="ru-RU" sz="2000" b="1" dirty="0"/>
              <a:t>край реликтовых лесов, </a:t>
            </a:r>
            <a:r>
              <a:rPr lang="ru-RU" sz="2000" b="1" dirty="0" smtClean="0"/>
              <a:t>целебного </a:t>
            </a:r>
            <a:r>
              <a:rPr lang="ru-RU" sz="2000" b="1" dirty="0"/>
              <a:t>воздуха, редких </a:t>
            </a:r>
            <a:r>
              <a:rPr lang="ru-RU" sz="2000" b="1" dirty="0" smtClean="0"/>
              <a:t>растений и животных.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/>
          </a:p>
        </p:txBody>
      </p:sp>
      <p:pic>
        <p:nvPicPr>
          <p:cNvPr id="7172" name="Picture 4" descr="http://eco-turizm.net/uploads/2012/12/%D0%BA%D0%B0%D0%BD%D1%8C%D0%BE%D0%BD-%D1%80%D0%B5%D0%BA%D0%B8-%D0%A2%D0%B0%D1%80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1795463"/>
            <a:ext cx="52006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sremskiturs.ru/images/ekskursii/tar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1795463"/>
            <a:ext cx="60261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3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1700" y="-396875"/>
            <a:ext cx="27828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7963" y="0"/>
            <a:ext cx="2519362" cy="142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Самое большое количество эндемиков Сербии</a:t>
            </a:r>
          </a:p>
        </p:txBody>
      </p:sp>
    </p:spTree>
  </p:cSld>
  <p:clrMapOvr>
    <a:masterClrMapping/>
  </p:clrMapOvr>
  <p:transition spd="slow" advClick="0" advTm="24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72EA7D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043363" y="2143125"/>
            <a:ext cx="8148637" cy="4714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2000" b="1" smtClean="0"/>
              <a:t>		Вторым по популярности эндемиком является огненная саламандра.  В  древности ее считали самым страшным существом. «Самый жуткий из всех зверей — это саламандра. Другие кусают отдельных людей и не убивают многих сразу, а саламандра может погубить целый народ так, что никто и не заметит, откуда пришло несчастье. Если саламандра залезет на дерево, все фрукты на нем становятся ядовитыми. Если саламандра дотронется до стола, на котором пекут хлеб, то хлеб становится ядовитым. Упав в поток, она отравляет воду. Если она дотронется до любой части тела, даже до кончика пальца, то все волосы на теле выпадают…» («Естественная история» древнеримского натуралиста Плиния Старшего).</a:t>
            </a:r>
          </a:p>
        </p:txBody>
      </p:sp>
      <p:pic>
        <p:nvPicPr>
          <p:cNvPr id="8195" name="Picture 5" descr="сал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3798888"/>
            <a:ext cx="37973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вкщ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360363"/>
            <a:ext cx="3797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4332288" y="166688"/>
            <a:ext cx="7859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</a:t>
            </a: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Наиболее интересный представитель эндемиков и реликтов национального парка «Тара» — сербская ель</a:t>
            </a:r>
            <a:r>
              <a:rPr lang="ru-RU" altLang="ru-RU" sz="2000">
                <a:latin typeface="Calibri" panose="020F0502020204030204" pitchFamily="34" charset="0"/>
              </a:rPr>
              <a:t>. </a:t>
            </a:r>
            <a:r>
              <a:rPr lang="ru-RU" altLang="ru-RU" sz="2000" b="1">
                <a:latin typeface="Calibri" panose="020F0502020204030204" pitchFamily="34" charset="0"/>
              </a:rPr>
              <a:t>Она была открыта в 1875 году на горе Тара сербским ботаником Иосифом Панчичем, поэтому второе её название «ель Панчича».</a:t>
            </a:r>
            <a:endParaRPr lang="en-US" altLang="ru-RU" sz="2000" b="1">
              <a:latin typeface="Calibri" panose="020F0502020204030204" pitchFamily="34" charset="0"/>
            </a:endParaRPr>
          </a:p>
        </p:txBody>
      </p:sp>
      <p:pic>
        <p:nvPicPr>
          <p:cNvPr id="8198" name="Picture 5" descr="сал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3775075"/>
            <a:ext cx="37973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вкщ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336550"/>
            <a:ext cx="3797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34975" y="1651000"/>
            <a:ext cx="11572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Одно из самых красивейших мест Сербии – это каньон реки Увац. Река с сильными изгибами, напоминающие петли. Эти крутые изгибы называются меандры. Сама долина реки Увац занимает 7,5 тыс. кв. метров. Здесь находится заповедник «Увац»– место потрясающей красоты.</a:t>
            </a:r>
            <a:r>
              <a:rPr lang="ru-RU" altLang="ru-RU" sz="20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b="1">
                <a:latin typeface="Calibri" panose="020F0502020204030204" pitchFamily="34" charset="0"/>
              </a:rPr>
              <a:t>Главный природный объект этой природоохранной территории, который прежде всего известен как последнее пристанище вымирающих птиц – белоголовых сипов. Ущелье реки Увац загадочно и притягательно. Описать его красоту просто невозможно. </a:t>
            </a:r>
            <a:endParaRPr lang="en-GB" altLang="ru-RU" sz="2000" b="1">
              <a:latin typeface="Calibri" panose="020F0502020204030204" pitchFamily="34" charset="0"/>
            </a:endParaRPr>
          </a:p>
        </p:txBody>
      </p: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3462338" y="163513"/>
            <a:ext cx="6745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latin typeface="Calibri" panose="020F0502020204030204" pitchFamily="34" charset="0"/>
              </a:rPr>
              <a:t>3.Ущелье реки Увац</a:t>
            </a:r>
            <a:endParaRPr lang="ru-RU" altLang="ru-RU" sz="4400">
              <a:latin typeface="Calibri" panose="020F0502020204030204" pitchFamily="34" charset="0"/>
            </a:endParaRPr>
          </a:p>
        </p:txBody>
      </p:sp>
      <p:pic>
        <p:nvPicPr>
          <p:cNvPr id="9220" name="Picture 4" descr="13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6788" y="-436563"/>
            <a:ext cx="27828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5" y="3589338"/>
            <a:ext cx="783907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30200" y="163513"/>
            <a:ext cx="2128838" cy="129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rgbClr val="FFFFFF"/>
                </a:solidFill>
              </a:rPr>
              <a:t>Самое извилистое русло реки в Европе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60363" y="479425"/>
            <a:ext cx="6340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>
                <a:latin typeface="Calibri" panose="020F0502020204030204" pitchFamily="34" charset="0"/>
              </a:rPr>
              <a:t>   </a:t>
            </a:r>
            <a:r>
              <a:rPr lang="ru-RU" altLang="ru-RU" sz="2800" b="1">
                <a:latin typeface="Calibri" panose="020F0502020204030204" pitchFamily="34" charset="0"/>
              </a:rPr>
              <a:t> 	Увац</a:t>
            </a:r>
            <a:r>
              <a:rPr lang="ru-RU" altLang="ru-RU" sz="2000">
                <a:latin typeface="Calibri" panose="020F0502020204030204" pitchFamily="34" charset="0"/>
              </a:rPr>
              <a:t> — </a:t>
            </a:r>
            <a:r>
              <a:rPr lang="ru-RU" altLang="ru-RU" sz="2000" b="1">
                <a:latin typeface="Calibri" panose="020F0502020204030204" pitchFamily="34" charset="0"/>
              </a:rPr>
              <a:t>река  протекает по территории Сербии и Боснии и Герцеговины, является притоком реки Лим.     Длина — 119 км. Увац не судоходен.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	Река относится к бассейну  Чёрного моря.</a:t>
            </a:r>
          </a:p>
        </p:txBody>
      </p:sp>
      <p:pic>
        <p:nvPicPr>
          <p:cNvPr id="10243" name="Picture 4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925" y="314325"/>
            <a:ext cx="4830763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2713038"/>
            <a:ext cx="65643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569</Words>
  <Application>Microsoft Office PowerPoint</Application>
  <PresentationFormat>Custom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Slide 1</vt:lpstr>
      <vt:lpstr>Slide 2</vt:lpstr>
      <vt:lpstr>         Актуальность</vt:lpstr>
      <vt:lpstr>Slide 4</vt:lpstr>
      <vt:lpstr>Slide 5</vt:lpstr>
      <vt:lpstr>2.Заповедник  Тара</vt:lpstr>
      <vt:lpstr>Slide 7</vt:lpstr>
      <vt:lpstr>Slide 8</vt:lpstr>
      <vt:lpstr>Slide 9</vt:lpstr>
      <vt:lpstr>Slide 10</vt:lpstr>
      <vt:lpstr>4.Национальный парк  Копаоник</vt:lpstr>
      <vt:lpstr>Копаоник - самая сказочная гора в Европе </vt:lpstr>
      <vt:lpstr>Slide 13</vt:lpstr>
      <vt:lpstr>Slide 14</vt:lpstr>
      <vt:lpstr>Slide 15</vt:lpstr>
      <vt:lpstr> 6.Джердапское ущелье</vt:lpstr>
      <vt:lpstr>7.Ресавская пещера</vt:lpstr>
      <vt:lpstr>Slide 18</vt:lpstr>
      <vt:lpstr>         Туристический маршрут по Сербии:</vt:lpstr>
      <vt:lpstr>ЭКОэмблема Сербии</vt:lpstr>
      <vt:lpstr> Эпилог</vt:lpstr>
      <vt:lpstr>Библиография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INIS</dc:creator>
  <cp:lastModifiedBy>2</cp:lastModifiedBy>
  <cp:revision>177</cp:revision>
  <dcterms:created xsi:type="dcterms:W3CDTF">2015-11-05T17:27:59Z</dcterms:created>
  <dcterms:modified xsi:type="dcterms:W3CDTF">2015-12-07T17:21:07Z</dcterms:modified>
</cp:coreProperties>
</file>